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1675"/>
  <p:notesSz cx="6858000" cy="12191675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BTABXMiSYV9jLg8sdEJyV/vLP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320040" y="164592"/>
            <a:ext cx="115671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2000"/>
              <a:buFont typeface="Play"/>
              <a:buNone/>
            </a:pPr>
            <a:r>
              <a:rPr b="1" i="0" lang="en-US" sz="2000" u="none" cap="none" strike="noStrike">
                <a:solidFill>
                  <a:srgbClr val="17365D"/>
                </a:solidFill>
                <a:latin typeface="Play"/>
                <a:ea typeface="Play"/>
                <a:cs typeface="Play"/>
                <a:sym typeface="Play"/>
              </a:rPr>
              <a:t>NEXT 5-YEAR PLAN: FORWARD-DEPLOYED SUPPLY CHAIN TECHNOLOGY &amp; TRANSFORMATION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85800" y="512064"/>
            <a:ext cx="108356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6B7A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F6B7A"/>
                </a:solidFill>
                <a:latin typeface="Arial"/>
                <a:ea typeface="Arial"/>
                <a:cs typeface="Arial"/>
                <a:sym typeface="Arial"/>
              </a:rPr>
              <a:t>A focused 2026–2030 plan where education and career growth feed enterprise impact, data integrity, and team enablement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384048" y="804672"/>
            <a:ext cx="11430000" cy="384048"/>
          </a:xfrm>
          <a:prstGeom prst="roundRect">
            <a:avLst>
              <a:gd fmla="val 19048" name="adj"/>
            </a:avLst>
          </a:prstGeom>
          <a:solidFill>
            <a:srgbClr val="FFFFFF"/>
          </a:solidFill>
          <a:ln cap="flat" cmpd="sng" w="12700">
            <a:solidFill>
              <a:srgbClr val="D5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502920" y="882396"/>
            <a:ext cx="11201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810"/>
              <a:buFont typeface="Arial"/>
              <a:buNone/>
            </a:pPr>
            <a:r>
              <a:rPr b="1" i="0" lang="en-US" sz="81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Direction: embed with supply-chain teams to understand systems, processes, hazards, dependencies and data gaps</a:t>
            </a:r>
            <a:r>
              <a:rPr b="1" lang="en-US" sz="810">
                <a:solidFill>
                  <a:srgbClr val="263238"/>
                </a:solidFill>
              </a:rPr>
              <a:t> </a:t>
            </a:r>
            <a:r>
              <a:rPr b="1" i="0" lang="en-US" sz="81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then deliver the right mix of process controls, knowledge graphs, connected data, automation, analytics, software and AI.</a:t>
            </a:r>
            <a:endParaRPr b="0" i="0" sz="8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56032" y="2002536"/>
            <a:ext cx="1143000" cy="1097280"/>
          </a:xfrm>
          <a:prstGeom prst="roundRect">
            <a:avLst>
              <a:gd fmla="val 6667" name="adj"/>
            </a:avLst>
          </a:prstGeom>
          <a:solidFill>
            <a:srgbClr val="DCE9F5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29184" y="2112264"/>
            <a:ext cx="99669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EDUCATION &amp; CAPABILITY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256032" y="3227832"/>
            <a:ext cx="1143000" cy="1097280"/>
          </a:xfrm>
          <a:prstGeom prst="roundRect">
            <a:avLst>
              <a:gd fmla="val 6667" name="adj"/>
            </a:avLst>
          </a:prstGeom>
          <a:solidFill>
            <a:srgbClr val="FFF3CD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329184" y="3337560"/>
            <a:ext cx="99669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69214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C69214"/>
                </a:solidFill>
                <a:latin typeface="Arial"/>
                <a:ea typeface="Arial"/>
                <a:cs typeface="Arial"/>
                <a:sym typeface="Arial"/>
              </a:rPr>
              <a:t>ORGANIZATIONAL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69214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C69214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56032" y="4453128"/>
            <a:ext cx="1143000" cy="1097280"/>
          </a:xfrm>
          <a:prstGeom prst="roundRect">
            <a:avLst>
              <a:gd fmla="val 6667" name="adj"/>
            </a:avLst>
          </a:prstGeom>
          <a:solidFill>
            <a:srgbClr val="DFF1EE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329184" y="4562856"/>
            <a:ext cx="99669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7A87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197A87"/>
                </a:solidFill>
                <a:latin typeface="Arial"/>
                <a:ea typeface="Arial"/>
                <a:cs typeface="Arial"/>
                <a:sym typeface="Arial"/>
              </a:rPr>
              <a:t>CAREER &amp; EXPERIENCE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1499616" y="1344168"/>
            <a:ext cx="2017166" cy="566928"/>
          </a:xfrm>
          <a:prstGeom prst="roundRect">
            <a:avLst>
              <a:gd fmla="val 12903" name="adj"/>
            </a:avLst>
          </a:prstGeom>
          <a:solidFill>
            <a:srgbClr val="C69214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1545336" y="1399032"/>
            <a:ext cx="1925726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1545336" y="1600200"/>
            <a:ext cx="192572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Forward-Deployed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lang="en-US" sz="750">
                <a:solidFill>
                  <a:srgbClr val="EAF0F6"/>
                </a:solidFill>
              </a:rPr>
              <a:t>ransformation Lead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1499616" y="2002536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1508760" y="2011680"/>
            <a:ext cx="1998878" cy="54864"/>
          </a:xfrm>
          <a:prstGeom prst="rect">
            <a:avLst/>
          </a:prstGeom>
          <a:solidFill>
            <a:srgbClr val="2F5597"/>
          </a:solidFill>
          <a:ln cap="flat" cmpd="sng" w="12700">
            <a:solidFill>
              <a:srgbClr val="2F559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"/>
          <p:cNvSpPr/>
          <p:nvPr/>
        </p:nvSpPr>
        <p:spPr>
          <a:xfrm>
            <a:off x="1572768" y="2121408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Begin WGU M.S. Computer Science — AI &amp; ML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Build data, KG and solution-design capability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1499616" y="3227832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/>
          <p:nvPr/>
        </p:nvSpPr>
        <p:spPr>
          <a:xfrm>
            <a:off x="1508760" y="3236976"/>
            <a:ext cx="1998878" cy="54864"/>
          </a:xfrm>
          <a:prstGeom prst="rect">
            <a:avLst/>
          </a:prstGeom>
          <a:solidFill>
            <a:srgbClr val="C69214"/>
          </a:solidFill>
          <a:ln cap="flat" cmpd="sng" w="12700">
            <a:solidFill>
              <a:srgbClr val="C69214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1"/>
          <p:cNvSpPr/>
          <p:nvPr/>
        </p:nvSpPr>
        <p:spPr>
          <a:xfrm>
            <a:off x="1572768" y="3346704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Define system/process hazards and data gaps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Improve data integrity and traceability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Mature </a:t>
            </a:r>
            <a:r>
              <a:rPr lang="en-US" sz="655">
                <a:solidFill>
                  <a:srgbClr val="263238"/>
                </a:solidFill>
              </a:rPr>
              <a:t>AI</a:t>
            </a: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 portfolios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1499616" y="4453128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"/>
          <p:cNvSpPr/>
          <p:nvPr/>
        </p:nvSpPr>
        <p:spPr>
          <a:xfrm>
            <a:off x="1508760" y="4462272"/>
            <a:ext cx="1998878" cy="54864"/>
          </a:xfrm>
          <a:prstGeom prst="rect">
            <a:avLst/>
          </a:prstGeom>
          <a:solidFill>
            <a:srgbClr val="197A87"/>
          </a:solidFill>
          <a:ln cap="flat" cmpd="sng" w="12700">
            <a:solidFill>
              <a:srgbClr val="197A8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"/>
          <p:cNvSpPr/>
          <p:nvPr/>
        </p:nvSpPr>
        <p:spPr>
          <a:xfrm>
            <a:off x="1572768" y="4572000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Goal: Level 5 Business / Supply Chain Analyst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Lead supply-chain transformation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Operate in forward-deployed model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2462479" y="3113532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↓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2462479" y="4338828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7A8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97A87"/>
                </a:solidFill>
                <a:latin typeface="Arial"/>
                <a:ea typeface="Arial"/>
                <a:cs typeface="Arial"/>
                <a:sym typeface="Arial"/>
              </a:rPr>
              <a:t>↑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3589934" y="1344168"/>
            <a:ext cx="2017166" cy="566928"/>
          </a:xfrm>
          <a:prstGeom prst="roundRect">
            <a:avLst>
              <a:gd fmla="val 12903" name="adj"/>
            </a:avLst>
          </a:prstGeom>
          <a:solidFill>
            <a:srgbClr val="2E7D5B"/>
          </a:solidFill>
          <a:ln cap="flat" cmpd="sng" w="12700">
            <a:solidFill>
              <a:srgbClr val="2E7D5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"/>
          <p:cNvSpPr/>
          <p:nvPr/>
        </p:nvSpPr>
        <p:spPr>
          <a:xfrm>
            <a:off x="3635654" y="1399032"/>
            <a:ext cx="1925726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2027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3635654" y="1600200"/>
            <a:ext cx="192572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Scale Delivery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3589934" y="2002536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>
            <a:off x="3599078" y="2011680"/>
            <a:ext cx="1998878" cy="54864"/>
          </a:xfrm>
          <a:prstGeom prst="rect">
            <a:avLst/>
          </a:prstGeom>
          <a:solidFill>
            <a:srgbClr val="2F5597"/>
          </a:solidFill>
          <a:ln cap="flat" cmpd="sng" w="12700">
            <a:solidFill>
              <a:srgbClr val="2F559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"/>
          <p:cNvSpPr/>
          <p:nvPr/>
        </p:nvSpPr>
        <p:spPr>
          <a:xfrm>
            <a:off x="3663086" y="2121408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Complete M.S. by August 2027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Begin MBA in Q4; institution TBD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3589934" y="3227832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"/>
          <p:cNvSpPr/>
          <p:nvPr/>
        </p:nvSpPr>
        <p:spPr>
          <a:xfrm>
            <a:off x="3599078" y="3236976"/>
            <a:ext cx="1998878" cy="54864"/>
          </a:xfrm>
          <a:prstGeom prst="rect">
            <a:avLst/>
          </a:prstGeom>
          <a:solidFill>
            <a:srgbClr val="C69214"/>
          </a:solidFill>
          <a:ln cap="flat" cmpd="sng" w="12700">
            <a:solidFill>
              <a:srgbClr val="C69214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"/>
          <p:cNvSpPr/>
          <p:nvPr/>
        </p:nvSpPr>
        <p:spPr>
          <a:xfrm>
            <a:off x="3663086" y="3346704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Deploy solutions that reduce failure paths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Use controls, monitoring and adoption measures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Enable teams to thrive with clearer knowledge access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3589934" y="4453128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"/>
          <p:cNvSpPr/>
          <p:nvPr/>
        </p:nvSpPr>
        <p:spPr>
          <a:xfrm>
            <a:off x="3599078" y="4462272"/>
            <a:ext cx="1998878" cy="54864"/>
          </a:xfrm>
          <a:prstGeom prst="rect">
            <a:avLst/>
          </a:prstGeom>
          <a:solidFill>
            <a:srgbClr val="197A87"/>
          </a:solidFill>
          <a:ln cap="flat" cmpd="sng" w="12700">
            <a:solidFill>
              <a:srgbClr val="197A8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"/>
          <p:cNvSpPr/>
          <p:nvPr/>
        </p:nvSpPr>
        <p:spPr>
          <a:xfrm>
            <a:off x="3663086" y="4572000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Scale forward-deployed delivery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Lead requirements, product direction and developers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Build product leadership readiness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4552798" y="3113532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↓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4552798" y="4338828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7A8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97A87"/>
                </a:solidFill>
                <a:latin typeface="Arial"/>
                <a:ea typeface="Arial"/>
                <a:cs typeface="Arial"/>
                <a:sym typeface="Arial"/>
              </a:rPr>
              <a:t>↑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680253" y="1344168"/>
            <a:ext cx="2017166" cy="566928"/>
          </a:xfrm>
          <a:prstGeom prst="roundRect">
            <a:avLst>
              <a:gd fmla="val 12903" name="adj"/>
            </a:avLst>
          </a:prstGeom>
          <a:solidFill>
            <a:srgbClr val="2E7D5B"/>
          </a:solidFill>
          <a:ln cap="flat" cmpd="sng" w="12700">
            <a:solidFill>
              <a:srgbClr val="2E7D5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/>
          <p:nvPr/>
        </p:nvSpPr>
        <p:spPr>
          <a:xfrm>
            <a:off x="5725973" y="1399032"/>
            <a:ext cx="1925726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2028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725973" y="1600200"/>
            <a:ext cx="192572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Product Management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5680253" y="2002536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"/>
          <p:cNvSpPr/>
          <p:nvPr/>
        </p:nvSpPr>
        <p:spPr>
          <a:xfrm>
            <a:off x="5689397" y="2011680"/>
            <a:ext cx="1998878" cy="54864"/>
          </a:xfrm>
          <a:prstGeom prst="rect">
            <a:avLst/>
          </a:prstGeom>
          <a:solidFill>
            <a:srgbClr val="2F5597"/>
          </a:solidFill>
          <a:ln cap="flat" cmpd="sng" w="12700">
            <a:solidFill>
              <a:srgbClr val="2F559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5753405" y="2121408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Continue MBA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Build product, finance and change-leadership skills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5680253" y="3227832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5689397" y="3236976"/>
            <a:ext cx="1998878" cy="54864"/>
          </a:xfrm>
          <a:prstGeom prst="rect">
            <a:avLst/>
          </a:prstGeom>
          <a:solidFill>
            <a:srgbClr val="C69214"/>
          </a:solidFill>
          <a:ln cap="flat" cmpd="sng" w="12700">
            <a:solidFill>
              <a:srgbClr val="C69214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"/>
          <p:cNvSpPr/>
          <p:nvPr/>
        </p:nvSpPr>
        <p:spPr>
          <a:xfrm>
            <a:off x="5753405" y="3346704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Scale repeatable problem-solving model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Strengthen knowledge graph / data foundations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Track value, integrity and user readiness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5680253" y="4453128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5689397" y="4462272"/>
            <a:ext cx="1998878" cy="54864"/>
          </a:xfrm>
          <a:prstGeom prst="rect">
            <a:avLst/>
          </a:prstGeom>
          <a:solidFill>
            <a:srgbClr val="197A87"/>
          </a:solidFill>
          <a:ln cap="flat" cmpd="sng" w="12700">
            <a:solidFill>
              <a:srgbClr val="197A8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"/>
          <p:cNvSpPr/>
          <p:nvPr/>
        </p:nvSpPr>
        <p:spPr>
          <a:xfrm>
            <a:off x="5753405" y="4572000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Supply Chain Artificial Intelligence Product Manager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Own vision, roadmaps, priorities and adoption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6643116" y="3113532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↓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6643116" y="4338828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7A8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97A87"/>
                </a:solidFill>
                <a:latin typeface="Arial"/>
                <a:ea typeface="Arial"/>
                <a:cs typeface="Arial"/>
                <a:sym typeface="Arial"/>
              </a:rPr>
              <a:t>↑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7770571" y="1344168"/>
            <a:ext cx="2017166" cy="566928"/>
          </a:xfrm>
          <a:prstGeom prst="roundRect">
            <a:avLst>
              <a:gd fmla="val 12903" name="adj"/>
            </a:avLst>
          </a:prstGeom>
          <a:solidFill>
            <a:srgbClr val="2E7D5B"/>
          </a:solidFill>
          <a:ln cap="flat" cmpd="sng" w="12700">
            <a:solidFill>
              <a:srgbClr val="2E7D5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"/>
          <p:cNvSpPr/>
          <p:nvPr/>
        </p:nvSpPr>
        <p:spPr>
          <a:xfrm>
            <a:off x="7816291" y="1399032"/>
            <a:ext cx="1925726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2029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7816291" y="1600200"/>
            <a:ext cx="192572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Product Leadership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&amp; BCA Network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7770571" y="2002536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"/>
          <p:cNvSpPr/>
          <p:nvPr/>
        </p:nvSpPr>
        <p:spPr>
          <a:xfrm>
            <a:off x="7779715" y="2011680"/>
            <a:ext cx="1998878" cy="54864"/>
          </a:xfrm>
          <a:prstGeom prst="rect">
            <a:avLst/>
          </a:prstGeom>
          <a:solidFill>
            <a:srgbClr val="2F5597"/>
          </a:solidFill>
          <a:ln cap="flat" cmpd="sng" w="12700">
            <a:solidFill>
              <a:srgbClr val="2F559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"/>
          <p:cNvSpPr/>
          <p:nvPr/>
        </p:nvSpPr>
        <p:spPr>
          <a:xfrm>
            <a:off x="7843723" y="2121408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Complete MBA — target Q1 2029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Refine product strategy and executive communication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7770571" y="3227832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"/>
          <p:cNvSpPr/>
          <p:nvPr/>
        </p:nvSpPr>
        <p:spPr>
          <a:xfrm>
            <a:off x="7779715" y="3236976"/>
            <a:ext cx="1998878" cy="54864"/>
          </a:xfrm>
          <a:prstGeom prst="rect">
            <a:avLst/>
          </a:prstGeom>
          <a:solidFill>
            <a:srgbClr val="C69214"/>
          </a:solidFill>
          <a:ln cap="flat" cmpd="sng" w="12700">
            <a:solidFill>
              <a:srgbClr val="C69214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"/>
          <p:cNvSpPr/>
          <p:nvPr/>
        </p:nvSpPr>
        <p:spPr>
          <a:xfrm>
            <a:off x="7843723" y="3346704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Connect BCA teams around common needs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Reduce duplicated effort and manual work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Build sponsorship and shared roadmaps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7770571" y="4453128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"/>
          <p:cNvSpPr/>
          <p:nvPr/>
        </p:nvSpPr>
        <p:spPr>
          <a:xfrm>
            <a:off x="7779715" y="4462272"/>
            <a:ext cx="1998878" cy="54864"/>
          </a:xfrm>
          <a:prstGeom prst="rect">
            <a:avLst/>
          </a:prstGeom>
          <a:solidFill>
            <a:srgbClr val="197A87"/>
          </a:solidFill>
          <a:ln cap="flat" cmpd="sng" w="12700">
            <a:solidFill>
              <a:srgbClr val="197A8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"/>
          <p:cNvSpPr/>
          <p:nvPr/>
        </p:nvSpPr>
        <p:spPr>
          <a:xfrm>
            <a:off x="7843723" y="4572000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Refine product-management skills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Deepen enterprise influence and stakeholder trust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8733434" y="3113532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↓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8733434" y="4338828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7A8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97A87"/>
                </a:solidFill>
                <a:latin typeface="Arial"/>
                <a:ea typeface="Arial"/>
                <a:cs typeface="Arial"/>
                <a:sym typeface="Arial"/>
              </a:rPr>
              <a:t>↑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9860890" y="1344168"/>
            <a:ext cx="2017166" cy="566928"/>
          </a:xfrm>
          <a:prstGeom prst="roundRect">
            <a:avLst>
              <a:gd fmla="val 12903" name="adj"/>
            </a:avLst>
          </a:prstGeom>
          <a:solidFill>
            <a:srgbClr val="197A87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"/>
          <p:cNvSpPr/>
          <p:nvPr/>
        </p:nvSpPr>
        <p:spPr>
          <a:xfrm>
            <a:off x="9906610" y="1399032"/>
            <a:ext cx="1925726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2030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9906610" y="1600200"/>
            <a:ext cx="192572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0F6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EAF0F6"/>
                </a:solidFill>
                <a:latin typeface="Arial"/>
                <a:ea typeface="Arial"/>
                <a:cs typeface="Arial"/>
                <a:sym typeface="Arial"/>
              </a:rPr>
              <a:t>First-Line Leadership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9860890" y="2002536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9870034" y="2011680"/>
            <a:ext cx="1998878" cy="54864"/>
          </a:xfrm>
          <a:prstGeom prst="rect">
            <a:avLst/>
          </a:prstGeom>
          <a:solidFill>
            <a:srgbClr val="2F5597"/>
          </a:solidFill>
          <a:ln cap="flat" cmpd="sng" w="12700">
            <a:solidFill>
              <a:srgbClr val="2F559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9934042" y="2121408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Leadership development in coaching, talent and workforce planning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Responsible technology / AI governance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9860890" y="3227832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C69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9870034" y="3236976"/>
            <a:ext cx="1998878" cy="54864"/>
          </a:xfrm>
          <a:prstGeom prst="rect">
            <a:avLst/>
          </a:prstGeom>
          <a:solidFill>
            <a:srgbClr val="C69214"/>
          </a:solidFill>
          <a:ln cap="flat" cmpd="sng" w="12700">
            <a:solidFill>
              <a:srgbClr val="C69214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9934042" y="3346704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Build team that solves problems end-to-end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Grow capability, engagement and ownership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Sustain safer, clearer, data-informed operations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9860890" y="4453128"/>
            <a:ext cx="2017166" cy="109728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12700">
            <a:solidFill>
              <a:srgbClr val="197A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9870034" y="4462272"/>
            <a:ext cx="1998878" cy="54864"/>
          </a:xfrm>
          <a:prstGeom prst="rect">
            <a:avLst/>
          </a:prstGeom>
          <a:solidFill>
            <a:srgbClr val="197A87"/>
          </a:solidFill>
          <a:ln cap="flat" cmpd="sng" w="12700">
            <a:solidFill>
              <a:srgbClr val="197A8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9934042" y="4572000"/>
            <a:ext cx="187086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Move into first-line leadership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Gain direct-report experience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655"/>
              <a:buFont typeface="Arial"/>
              <a:buNone/>
            </a:pPr>
            <a:r>
              <a:rPr b="0" i="0" lang="en-US" sz="655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• Lead people, products and outcomes</a:t>
            </a:r>
            <a:endParaRPr b="0" i="0" sz="65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0823753" y="3113532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2F5597"/>
                </a:solidFill>
                <a:latin typeface="Arial"/>
                <a:ea typeface="Arial"/>
                <a:cs typeface="Arial"/>
                <a:sym typeface="Arial"/>
              </a:rPr>
              <a:t>↓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10823753" y="4338828"/>
            <a:ext cx="91440" cy="100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7A87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97A87"/>
                </a:solidFill>
                <a:latin typeface="Arial"/>
                <a:ea typeface="Arial"/>
                <a:cs typeface="Arial"/>
                <a:sym typeface="Arial"/>
              </a:rPr>
              <a:t>↑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411480" y="5779008"/>
            <a:ext cx="16916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880"/>
              <a:buFont typeface="Arial"/>
              <a:buNone/>
            </a:pPr>
            <a:r>
              <a:rPr b="1" i="0" lang="en-US" sz="880" u="none" cap="none" strike="noStrik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BEYOND THIS 5-YEAR PLAN</a:t>
            </a:r>
            <a:endParaRPr b="0" i="0" sz="8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2221992" y="5705856"/>
            <a:ext cx="2971800" cy="420624"/>
          </a:xfrm>
          <a:prstGeom prst="roundRect">
            <a:avLst>
              <a:gd fmla="val 17391" name="adj"/>
            </a:avLst>
          </a:prstGeom>
          <a:solidFill>
            <a:srgbClr val="EFEAF7"/>
          </a:solidFill>
          <a:ln cap="flat" cmpd="sng" w="12700">
            <a:solidFill>
              <a:srgbClr val="6B4E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"/>
          <p:cNvSpPr/>
          <p:nvPr/>
        </p:nvSpPr>
        <p:spPr>
          <a:xfrm>
            <a:off x="2322576" y="5797296"/>
            <a:ext cx="2770632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2031-2033: Deepen first-line leadership; position for Senior Manager responsibility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349240" y="5705856"/>
            <a:ext cx="2971800" cy="420624"/>
          </a:xfrm>
          <a:prstGeom prst="roundRect">
            <a:avLst>
              <a:gd fmla="val 17391" name="adj"/>
            </a:avLst>
          </a:prstGeom>
          <a:solidFill>
            <a:srgbClr val="EFEAF7"/>
          </a:solidFill>
          <a:ln cap="flat" cmpd="sng" w="12700">
            <a:solidFill>
              <a:srgbClr val="6B4E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5468112" y="5797296"/>
            <a:ext cx="27249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203</a:t>
            </a:r>
            <a:r>
              <a:rPr b="1" lang="en-US" sz="750">
                <a:solidFill>
                  <a:srgbClr val="263238"/>
                </a:solidFill>
              </a:rPr>
              <a:t>4</a:t>
            </a:r>
            <a:r>
              <a:rPr b="1" i="0" lang="en-US" sz="7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–203</a:t>
            </a:r>
            <a:r>
              <a:rPr b="1" lang="en-US" sz="750">
                <a:solidFill>
                  <a:srgbClr val="263238"/>
                </a:solidFill>
              </a:rPr>
              <a:t>7</a:t>
            </a:r>
            <a:r>
              <a:rPr b="1" i="0" lang="en-US" sz="7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: Senior Manager — Supply Chain Technology / AI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8458200" y="5705856"/>
            <a:ext cx="2971800" cy="420624"/>
          </a:xfrm>
          <a:prstGeom prst="roundRect">
            <a:avLst>
              <a:gd fmla="val 17391" name="adj"/>
            </a:avLst>
          </a:prstGeom>
          <a:solidFill>
            <a:srgbClr val="E8EEF8"/>
          </a:solidFill>
          <a:ln cap="flat" cmpd="sng" w="12700">
            <a:solidFill>
              <a:srgbClr val="1736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>
            <a:off x="8577072" y="5797296"/>
            <a:ext cx="27249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203</a:t>
            </a:r>
            <a:r>
              <a:rPr b="1" lang="en-US" sz="750">
                <a:solidFill>
                  <a:srgbClr val="263238"/>
                </a:solidFill>
              </a:rPr>
              <a:t>8</a:t>
            </a:r>
            <a:r>
              <a:rPr b="1" i="0" lang="en-US" sz="7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+: Executive path in Supply Chain digital transformation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384048" y="6510528"/>
            <a:ext cx="11430000" cy="201168"/>
          </a:xfrm>
          <a:prstGeom prst="roundRect">
            <a:avLst>
              <a:gd fmla="val 36364" name="adj"/>
            </a:avLst>
          </a:prstGeom>
          <a:solidFill>
            <a:srgbClr val="17365D"/>
          </a:solidFill>
          <a:ln cap="flat" cmpd="sng" w="12700">
            <a:solidFill>
              <a:srgbClr val="1736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"/>
          <p:cNvSpPr/>
          <p:nvPr/>
        </p:nvSpPr>
        <p:spPr>
          <a:xfrm>
            <a:off x="457200" y="6542532"/>
            <a:ext cx="11283696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"/>
              <a:buFont typeface="Arial"/>
              <a:buNone/>
            </a:pPr>
            <a:r>
              <a:rPr b="1" i="0" lang="en-US" sz="7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Education builds capability. Career experience expands scope. Both are converted into safer, clearer, data-informed organizational value.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2026-06-17T01:21:03Z</dcterms:created>
  <dc:creator>Michael R. Bean</dc:creator>
</cp:coreProperties>
</file>